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71" r:id="rId5"/>
    <p:sldId id="272" r:id="rId6"/>
    <p:sldId id="273" r:id="rId7"/>
    <p:sldId id="289" r:id="rId8"/>
    <p:sldId id="274" r:id="rId9"/>
    <p:sldId id="275" r:id="rId10"/>
    <p:sldId id="276" r:id="rId11"/>
    <p:sldId id="282" r:id="rId12"/>
    <p:sldId id="283" r:id="rId13"/>
    <p:sldId id="284" r:id="rId14"/>
    <p:sldId id="288" r:id="rId15"/>
    <p:sldId id="260" r:id="rId16"/>
    <p:sldId id="287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CE8"/>
    <a:srgbClr val="FFFFFF"/>
    <a:srgbClr val="E8EBFA"/>
    <a:srgbClr val="FF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>
      <p:cViewPr>
        <p:scale>
          <a:sx n="66" d="100"/>
          <a:sy n="66" d="100"/>
        </p:scale>
        <p:origin x="1478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9EA3-8339-4757-93E1-72E8115BACD7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2A52D-5448-4B25-BEE9-4431914B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7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2A52D-5448-4B25-BEE9-4431914B82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8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82BF3-0B85-3446-09C7-DCE724C35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46379-9351-DA1F-CB88-283E36F7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59A88-5FBE-31E7-2F76-70B792E8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E047E-205C-3CF3-41A3-C9077977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1A3DE-BC57-29C2-977E-186A77ED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6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B7B35-659D-9554-8112-4F099B4A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D7AEF2-0000-DBAA-521E-77C94C5A5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7CCAE-C4AB-7F7A-F2F9-C8CAE5E5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E75CE-0B78-1739-C8A4-99657E27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EDC60-D66E-77F4-18C9-7FB3BA8B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EF9735-341D-30F0-36C2-C0FD2F4C4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A79D2F-5E64-D44E-4512-8AEF8CE8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CEEC1-4AD5-C6A2-5D96-57E60BC5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A859E-846C-7870-48D2-B66E7795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1AC67-E6C3-1C08-A87D-F457570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2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623D5-EAA0-330B-5691-2BC6824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346CD-8D8F-E3A4-2369-6D8E63DD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C0546-EBD6-3048-6277-940EF93B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593BE-D6A3-DD8A-C457-BE4C7394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2F99B-30FA-F385-78CF-02A936E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2A5BE-6B9A-01A7-52C9-77E98FCC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5A8D60-76B0-C1E0-08BC-9AD1239CC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394E1-0558-016D-B1B5-9F77B2A2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4F05E5-D927-8A0F-F3D7-86C710BA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A06B1-69D8-0528-97B3-51552009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0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50322-BCF5-6B6C-761E-2A10D6D4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E4BE4-F887-342B-76A6-D723BD375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A3C0ED-F526-0ACC-180B-DAF5ADF14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D96B3-3EEF-3868-420B-13EF4E65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FF3291-E2A2-3CF4-558F-C0967CDA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5C9D0D-A65D-C408-2663-035C4464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96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5EC3C-90F2-E02D-B1F2-7BA26A9F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12B0AC-EB37-B411-0135-C40C960F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39570-A5F9-A37C-F5FB-B523F33E4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33CABC-6E94-59BB-4C56-B93670B2E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8FDC02-D1C8-3A20-4503-D2BDC3A9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394773-BF36-D2FD-AFD7-0A1089B4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18C54A-7C56-65C4-4B36-4F182AAF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B93DCB-EA52-96FA-82F2-01F20DC2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1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15C48-9506-68EB-C131-73ADCAD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73D789-89D1-92B9-CD01-4959EF4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9EC526-4A68-EB8F-3053-E363A888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C5B8F6-619F-E2DD-CE3A-2FCEEA46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7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82235D-A7EC-270F-6016-73F9D59D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2A5C49-C49A-194E-8E34-54E2D13F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35578-39AC-5F9B-3B88-A795095D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5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F9A8E-7F0E-4006-0201-12AECD6EE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27406-01B3-991F-7BA0-05A4845B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462C59-3DA9-B04B-FFC8-57D25507F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F5C107-DFCB-4CA3-B887-3048F858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725A1D-6354-D68D-DE5C-7F93B784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753CA1-7721-431B-78F3-DADDEB7C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368C7-58A1-2C07-CD96-60C440EB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ED2B15-806D-565B-B531-6B43DE388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87E13D-AFF9-D410-8F3B-7D052505D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65950-E84F-B152-361C-7C15CCAF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35D98-924D-07A9-922F-A9755FA3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B9AE2-40C5-3BB8-3C39-90F2A3FC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7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321886-8FE2-22A5-0113-DC2D6B3F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AF69A2-DA93-2023-9C63-3A75BAD75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65A82-8CBB-F30E-6961-F87544594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B15D-ED39-43E9-B7C0-D34E54E36641}" type="datetimeFigureOut">
              <a:rPr lang="zh-CN" altLang="en-US" smtClean="0"/>
              <a:t>2024/4/21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0FE9D-70C4-4837-3195-8F06AFF92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661D5-F2FA-B325-4370-EEE45BA10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2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1F3F342-32B2-4141-CF88-6B644D67D49C}"/>
              </a:ext>
            </a:extLst>
          </p:cNvPr>
          <p:cNvGrpSpPr/>
          <p:nvPr/>
        </p:nvGrpSpPr>
        <p:grpSpPr>
          <a:xfrm>
            <a:off x="1239725" y="4425506"/>
            <a:ext cx="2012562" cy="479598"/>
            <a:chOff x="1420136" y="3799843"/>
            <a:chExt cx="2012562" cy="47959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0EA9794-E954-7956-A575-A450368137C1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8E7119-18AB-D27E-218D-F60DEA3E6347}"/>
                </a:ext>
              </a:extLst>
            </p:cNvPr>
            <p:cNvSpPr txBox="1"/>
            <p:nvPr/>
          </p:nvSpPr>
          <p:spPr>
            <a:xfrm flipH="1">
              <a:off x="1420136" y="3871049"/>
              <a:ext cx="2012560" cy="3371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</a:t>
              </a:r>
              <a:r>
                <a:rPr kumimoji="0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人：</a:t>
              </a:r>
              <a:r>
                <a:rPr lang="zh-CN" altLang="en-US" sz="1600">
                  <a:solidFill>
                    <a:schemeClr val="bg1"/>
                  </a:solidFill>
                  <a:cs typeface="+mn-ea"/>
                  <a:sym typeface="+mn-lt"/>
                </a:rPr>
                <a:t>陆晔</a:t>
              </a:r>
              <a:endParaRPr kumimoji="0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1110080" y="2274546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V</a:t>
            </a:r>
            <a:r>
              <a:rPr kumimoji="0" lang="en-US" altLang="zh-CN" sz="36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IS</a:t>
            </a: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P</a:t>
            </a:r>
            <a:r>
              <a:rPr kumimoji="0" lang="en-US" altLang="zh-CN" sz="36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ROG</a:t>
            </a: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zh-CN" altLang="en-US" sz="4800" b="1" noProof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论文汇报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0ACCA1-7519-9299-60D7-A4089F03C8AB}"/>
              </a:ext>
            </a:extLst>
          </p:cNvPr>
          <p:cNvGrpSpPr/>
          <p:nvPr/>
        </p:nvGrpSpPr>
        <p:grpSpPr>
          <a:xfrm>
            <a:off x="8235877" y="-1994691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4CC68B3-C5E1-CD46-76DB-A212F40EA385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502FF53-3037-A4C3-FEDD-1816E8CBF0C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454B231-A541-DACC-ECBD-7C373ACA3C67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2BA1BB3-68B9-9ADF-2253-F8DCD3F942AC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3EA1B72-B865-84F7-60A1-1A4D1BA2C2EF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67DB3CD-2EDF-DAE0-795C-F0607DFC057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D371787-D575-5DCC-6BF5-F5ADC52E9755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D712BEA-8BA6-ED0A-8B4F-7239AD27031B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3F72611-DACF-B701-8267-8AF058272CCF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F118D9B-F11E-EF61-4FAF-68758FA6BCC9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DBC9BD9-8C45-CBB2-694D-03E788FE560C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8941D47-F132-ED4C-83EE-1E5CCDAB760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705139-1F4D-80E3-D6F9-2858487E7E4A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2DB04B-FFA1-4FC7-66BC-FF770E858E09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7BC2043-3580-7CB2-DF55-326B8ADA5CAC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BA7EDB5-35F4-A07E-48CF-E95D80145D8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FEFB2504-7920-293B-C578-D29D5F1FEBB8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C72EC42-2512-F934-E78C-818C9F09706A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53592A5-13C5-E5BB-C047-A9DFF33533B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49EBF04-5BD3-EFF7-686E-CBF0FD3ED06E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8620683-E152-4BF3-C7B3-E8F1D40F98C4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8693A20-865A-8516-0658-F65E757D2876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2F620F-4125-53FB-E6BE-8B339A00B8F4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925B7DA4-2330-5027-B58D-D595928A8A42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3B3922D-60D4-7083-E0AE-905E490DA113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582F7A4-2367-CB7F-144B-35813EE2E675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D5D21AC1-B19A-101B-B30D-A71A36FA6A7A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B9884BF-87DE-8B53-D870-C43AA935B2BF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AC4B3D-9207-A02A-4C7B-35344D176764}"/>
              </a:ext>
            </a:extLst>
          </p:cNvPr>
          <p:cNvSpPr txBox="1"/>
          <p:nvPr/>
        </p:nvSpPr>
        <p:spPr>
          <a:xfrm>
            <a:off x="1152490" y="3133700"/>
            <a:ext cx="4328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Programming: Compositional </a:t>
            </a: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reasoning without training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A99B1E1-A11A-66E4-3C86-D0A890CBA7AF}"/>
              </a:ext>
            </a:extLst>
          </p:cNvPr>
          <p:cNvGrpSpPr/>
          <p:nvPr/>
        </p:nvGrpSpPr>
        <p:grpSpPr>
          <a:xfrm rot="16200000">
            <a:off x="503683" y="4388307"/>
            <a:ext cx="10847382" cy="10847382"/>
            <a:chOff x="8235877" y="-1994691"/>
            <a:chExt cx="10847382" cy="1084738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66A628C-E3D6-80B2-4307-A110C4544DDC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7E79E2B-545A-E715-3DB0-4123E509C883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3106662-9B56-A5A9-7A96-2DA4A67AB7E7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B184B00-C284-140C-3FD8-F2D058997857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83C93E27-9BC5-D66D-4AAA-9AA47AF3C44C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524A7A0-DCBB-A7D7-6D4A-CD9EEC0224B1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18661EA-D552-799A-60FB-067B36539AB1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7625BF1-CE11-F72F-CFCF-5809FEDA9C87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B2261E1C-64CE-3CBD-6F04-90AF158C3C3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929337F-EFBE-30BC-5BE3-1C6E01ACCB18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AED2F70-A091-ACAA-F47D-D168F2F2BC71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CC429A2-55CB-1061-9FDE-EA1EBB190F1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06765D3F-8FB0-99ED-DBB7-EB17535BDA08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E0048F1-20CE-69D0-06E9-36394DDAA5C9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C24494D-95DD-4A69-DDEB-0B0465D357FA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83ECD3D-C9EC-7638-AD5F-C8BAD268D823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C728A7C-5E41-0A76-B231-62C0B4A71D7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EB6026BA-D399-3F14-25DA-B90DB77CC78D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C9D95BC-1578-1F6C-19E9-055BEF83DE7D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6E07B03-9633-4566-E7A0-EAA35B270F6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0955519-A0CF-AFAC-BE8D-E888A63A01F7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B359E0A-D3DF-A87A-41FD-D5C4A007C1A9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3357D99-65AC-9F97-D159-BE9A948A6AA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E4F5762-BA2D-FD4A-1D6A-F6DD9293B7AF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02A06DC-21E7-03E4-699E-2854B455E81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98CA245-77B7-DDB9-7F8F-DDBCF41A1157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C15ACAC-4ACB-E21E-E581-459BCD4A963C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2D9A45E-745C-E77E-554E-E8F21C9CDB5E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064AC6-D55E-5B88-B3B3-A65AC0B68F40}"/>
              </a:ext>
            </a:extLst>
          </p:cNvPr>
          <p:cNvGrpSpPr/>
          <p:nvPr/>
        </p:nvGrpSpPr>
        <p:grpSpPr>
          <a:xfrm>
            <a:off x="2048845" y="698760"/>
            <a:ext cx="7817617" cy="3411182"/>
            <a:chOff x="1883161" y="949804"/>
            <a:chExt cx="7817617" cy="3411182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CA9D0DD-E7D3-E974-49C3-2A30000494BD}"/>
                </a:ext>
              </a:extLst>
            </p:cNvPr>
            <p:cNvSpPr/>
            <p:nvPr/>
          </p:nvSpPr>
          <p:spPr>
            <a:xfrm>
              <a:off x="1883161" y="949804"/>
              <a:ext cx="7817617" cy="3411182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32523" y="1060573"/>
              <a:ext cx="5458334" cy="308807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056057" cy="1535714"/>
            <a:chOff x="-781050" y="-662111"/>
            <a:chExt cx="8056057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53515" y="175540"/>
              <a:ext cx="6421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800">
                  <a:solidFill>
                    <a:srgbClr val="3C5CE8"/>
                  </a:solidFill>
                  <a:cs typeface="+mn-ea"/>
                  <a:sym typeface="+mn-lt"/>
                </a:rPr>
                <a:t>GenB</a:t>
              </a:r>
              <a:r>
                <a:rPr lang="zh-CN" altLang="en-US" sz="2800">
                  <a:solidFill>
                    <a:srgbClr val="3C5CE8"/>
                  </a:solidFill>
                  <a:cs typeface="+mn-ea"/>
                  <a:sym typeface="+mn-lt"/>
                </a:rPr>
                <a:t>训练：对目标</a:t>
              </a:r>
              <a:r>
                <a:rPr lang="en-US" altLang="zh-CN" sz="2800">
                  <a:solidFill>
                    <a:srgbClr val="3C5CE8"/>
                  </a:solidFill>
                  <a:cs typeface="+mn-ea"/>
                  <a:sym typeface="+mn-lt"/>
                </a:rPr>
                <a:t>VQA</a:t>
              </a:r>
              <a:r>
                <a:rPr lang="zh-CN" altLang="en-US" sz="2800">
                  <a:solidFill>
                    <a:srgbClr val="3C5CE8"/>
                  </a:solidFill>
                  <a:cs typeface="+mn-ea"/>
                  <a:sym typeface="+mn-lt"/>
                </a:rPr>
                <a:t>模型去偏置</a:t>
              </a:r>
              <a:endParaRPr lang="zh-CN" altLang="en-US" sz="28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669709" y="4388307"/>
                <a:ext cx="10515600" cy="22941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本文设计了一个损失函数：</a:t>
                </a:r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𝑡𝑎𝑟𝑔𝑒𝑡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𝐵𝐶𝐸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𝐷𝐿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𝐷𝐿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元素如下进行表示：</a:t>
                </a:r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𝐷𝐿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𝑔𝑡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𝑔𝑡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𝑔𝑡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分别代表正确答案和偏置模型的答案。</a:t>
                </a:r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" y="4388307"/>
                <a:ext cx="10515600" cy="2294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3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543287" y="1006981"/>
            <a:ext cx="1764667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THREE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1D50C58-1CC3-9B67-7A5F-8AB9FD6155F7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6743E4E-924F-286B-288F-F2B18411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43973" y="3352659"/>
              <a:ext cx="619774" cy="61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9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81092" cy="1535714"/>
            <a:chOff x="-781050" y="-662111"/>
            <a:chExt cx="9181092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33037" y="209563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VQA-CP2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、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VQA-CP1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9C8A50E-C049-1D36-89C2-F11C95013466}"/>
              </a:ext>
            </a:extLst>
          </p:cNvPr>
          <p:cNvSpPr/>
          <p:nvPr/>
        </p:nvSpPr>
        <p:spPr>
          <a:xfrm>
            <a:off x="7727183" y="5704804"/>
            <a:ext cx="4079631" cy="74357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对于数据集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VQA-CP2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VQA-CP1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来说，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GenB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取得了最好或次好的成果。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6D8DC2-ABD4-0078-AEF0-061579DB535E}"/>
              </a:ext>
            </a:extLst>
          </p:cNvPr>
          <p:cNvGrpSpPr/>
          <p:nvPr/>
        </p:nvGrpSpPr>
        <p:grpSpPr>
          <a:xfrm>
            <a:off x="608693" y="873603"/>
            <a:ext cx="6515588" cy="5898986"/>
            <a:chOff x="608693" y="873603"/>
            <a:chExt cx="6515588" cy="589898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C77A9E4-BF7C-FB3D-5AE3-2D38A8E9E975}"/>
                </a:ext>
              </a:extLst>
            </p:cNvPr>
            <p:cNvSpPr/>
            <p:nvPr/>
          </p:nvSpPr>
          <p:spPr>
            <a:xfrm>
              <a:off x="608693" y="873603"/>
              <a:ext cx="6515588" cy="589898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3116463" y="624832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实验结果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4664" y="1039556"/>
              <a:ext cx="6161939" cy="5148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95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实验结果：消融实验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41DB31-4823-015D-2363-4312E19B3005}"/>
              </a:ext>
            </a:extLst>
          </p:cNvPr>
          <p:cNvSpPr txBox="1"/>
          <p:nvPr/>
        </p:nvSpPr>
        <p:spPr>
          <a:xfrm>
            <a:off x="2499237" y="5080900"/>
            <a:ext cx="7579603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在训练偏置模型中，将三个函数都考虑进损失函数比较好。</a:t>
            </a:r>
            <a:endParaRPr lang="zh-CN" altLang="zh-CN" sz="200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本文自己定义的去偏置损失函数取得了最好的成果。</a:t>
            </a:r>
            <a:endParaRPr lang="zh-CN" altLang="zh-CN" sz="200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3E484-5071-F6C7-2C98-E94B6BEF93D1}"/>
              </a:ext>
            </a:extLst>
          </p:cNvPr>
          <p:cNvGrpSpPr/>
          <p:nvPr/>
        </p:nvGrpSpPr>
        <p:grpSpPr>
          <a:xfrm>
            <a:off x="143513" y="1141562"/>
            <a:ext cx="11859434" cy="3128987"/>
            <a:chOff x="143513" y="1141562"/>
            <a:chExt cx="11859434" cy="3128987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D6874C7-38A0-7455-967E-D9B106C2544C}"/>
                </a:ext>
              </a:extLst>
            </p:cNvPr>
            <p:cNvGrpSpPr/>
            <p:nvPr/>
          </p:nvGrpSpPr>
          <p:grpSpPr>
            <a:xfrm>
              <a:off x="143513" y="1141562"/>
              <a:ext cx="11859434" cy="3128987"/>
              <a:chOff x="143513" y="1141562"/>
              <a:chExt cx="11859434" cy="3128987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CF039E9-D2E0-5934-0DA4-7D5FA9301C19}"/>
                  </a:ext>
                </a:extLst>
              </p:cNvPr>
              <p:cNvSpPr/>
              <p:nvPr/>
            </p:nvSpPr>
            <p:spPr>
              <a:xfrm>
                <a:off x="143513" y="1141562"/>
                <a:ext cx="11859434" cy="3128987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7BB7390-D942-9724-786A-45CCC6D1A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" r="83"/>
              <a:stretch/>
            </p:blipFill>
            <p:spPr bwMode="auto">
              <a:xfrm>
                <a:off x="300222" y="1397509"/>
                <a:ext cx="5988817" cy="2511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图片 10" descr="表格&#10;&#10;描述已自动生成">
              <a:extLst>
                <a:ext uri="{FF2B5EF4-FFF2-40B4-BE49-F238E27FC236}">
                  <a16:creationId xmlns:a16="http://schemas.microsoft.com/office/drawing/2014/main" id="{B4659C67-69C3-DDF5-7922-50F0C620D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169" y="1397509"/>
              <a:ext cx="5075647" cy="2543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1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28AB149-2D8D-C6FB-B635-7C48D494664C}"/>
              </a:ext>
            </a:extLst>
          </p:cNvPr>
          <p:cNvGrpSpPr/>
          <p:nvPr/>
        </p:nvGrpSpPr>
        <p:grpSpPr>
          <a:xfrm rot="15116592">
            <a:off x="2953681" y="5631085"/>
            <a:ext cx="6284636" cy="6284636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A1EC3DD0-DF35-730C-3AA6-8B65CFEA2F1D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E403ADE-A4C5-EC46-C28B-0788D650117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8DB0B54-631C-96C6-DEC8-62384CA9805B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08FCDC9B-103E-36B6-06BE-2FB2FB49E900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0D779BC-B482-D3E8-500C-17358F71F4E7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D979C6E-1D89-465D-AE5B-BE2EE8A7CA34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3FB9AA5-9CB6-33DC-9D45-02608437F9B8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A5F67C5-ADE9-EDF1-09CE-F1C5C8872E80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725E832-D607-E99B-899F-AC601EDAA283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FB428AC-E8C2-1E53-4E50-2741CBFD5E30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A4E2ACA-EA8B-DFB5-FD79-4C029210AFF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C3D291B-004F-F71F-6F3D-3C98563C9A8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D83AF1A-D2DF-374F-8267-32DC1B4E5581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62E2AD3-4902-B950-8759-31F04627AE60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3A83951-F613-0C30-719A-F1E67F4BDF02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981736A-05DC-4296-D770-A0CAED639E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E782D39-56E7-BBAB-15EE-42BD87E1176C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8E7A6FE-F5F0-AF48-08B3-7E597A15CA2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05C9566-339A-31C8-8E66-B0913662BB6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8494745-2F62-2865-C9BC-51479EAE378C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ACDE81E-1C1B-688B-C775-12ABDBC970F9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684BAAB-685B-B149-5206-C6B51BD01638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7B0BA93-182F-3C1F-C270-7252A3C172CB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6D06E7C-DBEA-D343-5F71-54E12502DFBD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9B51EF-D0D1-DD50-5F66-526140E9A494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B6FBBBD-037C-555C-7DED-01AF2B015E4F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9BCE6D-638A-3F85-2A2B-6AA46EDED30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A0276A3-50EF-393F-0FAC-B0DB52B6C2F4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实验结果：消融实验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DFF7156-6811-5472-1FCA-658D5522E2CE}"/>
              </a:ext>
            </a:extLst>
          </p:cNvPr>
          <p:cNvGrpSpPr/>
          <p:nvPr/>
        </p:nvGrpSpPr>
        <p:grpSpPr>
          <a:xfrm>
            <a:off x="143513" y="1141562"/>
            <a:ext cx="11859434" cy="3561068"/>
            <a:chOff x="143513" y="1141562"/>
            <a:chExt cx="11859434" cy="356106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D6874C7-38A0-7455-967E-D9B106C2544C}"/>
                </a:ext>
              </a:extLst>
            </p:cNvPr>
            <p:cNvGrpSpPr/>
            <p:nvPr/>
          </p:nvGrpSpPr>
          <p:grpSpPr>
            <a:xfrm>
              <a:off x="143513" y="1141562"/>
              <a:ext cx="11859434" cy="3561068"/>
              <a:chOff x="143513" y="1141562"/>
              <a:chExt cx="11859434" cy="3561068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CF039E9-D2E0-5934-0DA4-7D5FA9301C19}"/>
                  </a:ext>
                </a:extLst>
              </p:cNvPr>
              <p:cNvSpPr/>
              <p:nvPr/>
            </p:nvSpPr>
            <p:spPr>
              <a:xfrm>
                <a:off x="143513" y="1141562"/>
                <a:ext cx="11859434" cy="3561068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7BB7390-D942-9724-786A-45CCC6D1A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4" r="1572"/>
              <a:stretch/>
            </p:blipFill>
            <p:spPr bwMode="auto">
              <a:xfrm>
                <a:off x="375318" y="1390280"/>
                <a:ext cx="5875450" cy="30636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7BA0A76-7C87-FE1B-8892-4F0856A1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2573" y="1292288"/>
              <a:ext cx="5131160" cy="3161623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41DB31-4823-015D-2363-4312E19B3005}"/>
              </a:ext>
            </a:extLst>
          </p:cNvPr>
          <p:cNvSpPr txBox="1"/>
          <p:nvPr/>
        </p:nvSpPr>
        <p:spPr>
          <a:xfrm>
            <a:off x="2477946" y="4844146"/>
            <a:ext cx="7579603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在选择偏置模型方面，本文的问题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噪声获得了更好的效果。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GenB+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其他骨干网络可以获得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SOTA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的准确率。</a:t>
            </a:r>
          </a:p>
        </p:txBody>
      </p:sp>
    </p:spTree>
    <p:extLst>
      <p:ext uri="{BB962C8B-B14F-4D97-AF65-F5344CB8AC3E}">
        <p14:creationId xmlns:p14="http://schemas.microsoft.com/office/powerpoint/2010/main" val="12107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99322" y="986199"/>
            <a:ext cx="1574156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FOUR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个人感想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0730" y="1825651"/>
              <a:ext cx="591348" cy="59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80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3611607-13FC-09ED-54A3-298F9F4C1636}"/>
              </a:ext>
            </a:extLst>
          </p:cNvPr>
          <p:cNvGrpSpPr/>
          <p:nvPr/>
        </p:nvGrpSpPr>
        <p:grpSpPr>
          <a:xfrm rot="10290319">
            <a:off x="485271" y="1682262"/>
            <a:ext cx="3493477" cy="3493477"/>
            <a:chOff x="8235877" y="-1994691"/>
            <a:chExt cx="10847382" cy="1084738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9608B7C-D2E9-A13D-35B5-4A61A8D23B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DED33E0-574B-9FC8-B47F-E27106A03884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128992B-32BA-3CC0-417C-5DDE9E06DB1C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F63A307-1CA2-AAE6-1A9A-E0EB3671F303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8B70261-994E-0CEB-2189-400015116FB3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F00D02B-FE0A-788E-F9FD-A13D0B187C0C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E671D86-5EF1-CC76-C9D5-8BA64290A39A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9FB848F-8F18-580F-6A62-BBF46796C1F6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05E05FE-987C-A481-AB65-62D9A8EE08CE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3F12B9E-A149-23A0-620F-544DB4C68B9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49389CBA-8B47-7123-24BC-D89B48856BD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F717D77-534A-FCE5-884C-90BA41FFC56E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478C001-D379-160C-0271-3A3B02A19936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E36CF5-A492-467F-7851-E245BEFF7C7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712DDAA-DCA3-5ADE-CF74-B2538596CD27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E303813-1980-C765-6830-B14F99E6ABA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FDF719B-0B58-1A40-3CC4-1C60B6358DD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55B5513-00A9-8665-FD60-48C039FC43A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73021F1-5B9E-3072-0AAB-1415EB5EDFAB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DA4FB81-A463-E375-9A3A-1A0E14C02CE6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7FC619A-245B-0375-BA0F-28904B2D9605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39EAEFF-0E68-23E7-7E6B-48521FE2DB87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9D7C4B7-6B92-F98A-EF18-4FB6DCA8139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6DAFEA6-47FD-E15C-5644-0DA910807A4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23B559F-28DE-E4F5-FD6F-C1C17A71808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0994F78-B946-05D9-DA19-25FE190DBFBB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2A31E16-CCF6-8426-6E4F-E71CA86B06A5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C99077D6-98EE-3F01-0CBB-6A7EE91005B6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个人感想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42A840-C666-8484-FC2C-F713A9F7E9A9}"/>
              </a:ext>
            </a:extLst>
          </p:cNvPr>
          <p:cNvGrpSpPr/>
          <p:nvPr/>
        </p:nvGrpSpPr>
        <p:grpSpPr>
          <a:xfrm>
            <a:off x="4891973" y="2599485"/>
            <a:ext cx="6792030" cy="1361088"/>
            <a:chOff x="615767" y="1010323"/>
            <a:chExt cx="6792030" cy="13610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82D0E32-D26A-38AE-FE96-1979245A3D6D}"/>
                </a:ext>
              </a:extLst>
            </p:cNvPr>
            <p:cNvSpPr/>
            <p:nvPr/>
          </p:nvSpPr>
          <p:spPr>
            <a:xfrm>
              <a:off x="615767" y="1567132"/>
              <a:ext cx="6792030" cy="8042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对抗学习那部分非常震撼我，整体感觉就像是瞎摸出来的，但是获得效果很好。可以学习先实验再说明的思路。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79A7807-D30E-4206-2419-133C7E85F85A}"/>
                </a:ext>
              </a:extLst>
            </p:cNvPr>
            <p:cNvSpPr txBox="1"/>
            <p:nvPr/>
          </p:nvSpPr>
          <p:spPr>
            <a:xfrm>
              <a:off x="3406488" y="10103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论文整体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9332089" y="-1994692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217800" y="3013501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>
                <a:solidFill>
                  <a:srgbClr val="3C5CE8"/>
                </a:solidFill>
                <a:cs typeface="+mn-ea"/>
                <a:sym typeface="+mn-lt"/>
              </a:rPr>
              <a:t>感谢聆听，谢谢大家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9054EC4-79F0-33B1-D404-297CF3D27C53}"/>
              </a:ext>
            </a:extLst>
          </p:cNvPr>
          <p:cNvGrpSpPr/>
          <p:nvPr/>
        </p:nvGrpSpPr>
        <p:grpSpPr>
          <a:xfrm>
            <a:off x="-5679194" y="-5060009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91B0811-3799-70DE-BBDF-71062BF932EA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3F1DA47-2643-265C-A1AD-215FF6E4780B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CD8704D-0FB6-50E6-971C-E1D4EA345C3D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5C62A6-C15B-1F11-EEC7-695F350E1D8B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2D258F3-D715-B96B-D181-1FEF7BECC4B0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F6A581D-1DA7-8D19-15BF-79E72C0908E6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EC2E4A7-35C9-33D1-FDB3-3F521CBA5B7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34C3A0B-D006-88BC-6FEE-DEBC0E831D8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9DFB2C3-8E35-75AB-A5C9-5048CB614986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08FC272-C5DD-20C2-C665-B63320FF928A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9759551-BC58-9497-5C24-5831D212D9B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12D354-DA35-77D3-BB4B-07339DF3832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6DF9240-1BF4-CDA6-AA02-C0D0A2295F68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93EB2D7-4412-A3E0-FAB1-1C9BAD49471D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173D064-ACAD-1A72-BFD1-A6758392F0E6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AA9834E-5DFC-2AC3-72A7-BDB50A3BA0F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ACA3490-AF7B-7F7B-EA13-C963CD966FE5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B3BCDA6-A4DB-9525-399E-7AF9D493CAC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D6C5850-20F6-5AD5-6D6D-D1F738A80084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FBFFE3A-76AB-5B64-B0F2-D8A70BC4A15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0859136-AEFF-DE19-0B70-52733473ACE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1712B71-51EE-7771-E6A9-222A27FBB3FF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7C3A142-F433-73C6-55C6-2A525C76E5F3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300B332-9801-8D64-D268-838C7818F97C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6B0419-2B87-8D5D-358D-8852042F1DA8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D3AD191-8EA2-3B12-F6E9-47972500F568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8C78FDC-9BCA-CE60-4D7F-F542B547B21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18341FD-B4C8-D26C-003E-908234A07095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图片包含 游戏机, 乐高, 玩具  描述已自动生成">
            <a:extLst>
              <a:ext uri="{FF2B5EF4-FFF2-40B4-BE49-F238E27FC236}">
                <a16:creationId xmlns:a16="http://schemas.microsoft.com/office/drawing/2014/main" id="{E8622988-E78E-0A8E-A816-446A1BFAE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>
            <a:fillRect/>
          </a:stretch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6E251B9D-131B-D087-7157-B827B4A374BA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E5AA60-57E2-2099-D2B7-5F2CA2B3CEC5}"/>
              </a:ext>
            </a:extLst>
          </p:cNvPr>
          <p:cNvSpPr txBox="1"/>
          <p:nvPr/>
        </p:nvSpPr>
        <p:spPr>
          <a:xfrm>
            <a:off x="5211644" y="695679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4DB2D22-5CDC-6476-A53A-AF3E2BA656E2}"/>
              </a:ext>
            </a:extLst>
          </p:cNvPr>
          <p:cNvGrpSpPr/>
          <p:nvPr/>
        </p:nvGrpSpPr>
        <p:grpSpPr>
          <a:xfrm>
            <a:off x="6411993" y="1684020"/>
            <a:ext cx="4789407" cy="833206"/>
            <a:chOff x="6411993" y="1684020"/>
            <a:chExt cx="4789407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D15ADE2-45AB-EEC8-1625-9E45481A4F64}"/>
                </a:ext>
              </a:extLst>
            </p:cNvPr>
            <p:cNvGrpSpPr/>
            <p:nvPr/>
          </p:nvGrpSpPr>
          <p:grpSpPr>
            <a:xfrm>
              <a:off x="6411993" y="1684020"/>
              <a:ext cx="4789407" cy="833206"/>
              <a:chOff x="6411993" y="1684020"/>
              <a:chExt cx="4789407" cy="83320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BEC928A-C408-0993-6B01-3DCD11C7AEE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CC4B781-3EDA-8E3B-1EED-79F2769C8E26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364731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998FB01-DCDD-C230-4F19-B2647E73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1372" y="1788957"/>
              <a:ext cx="634443" cy="634443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FD0CBA3-9E9D-E234-D11A-55D127B57390}"/>
              </a:ext>
            </a:extLst>
          </p:cNvPr>
          <p:cNvGrpSpPr/>
          <p:nvPr/>
        </p:nvGrpSpPr>
        <p:grpSpPr>
          <a:xfrm>
            <a:off x="6058235" y="3012397"/>
            <a:ext cx="5257567" cy="833206"/>
            <a:chOff x="5943833" y="3176848"/>
            <a:chExt cx="5257567" cy="83320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5CEC915-B98F-EE76-1AF0-982F266F3F5D}"/>
                </a:ext>
              </a:extLst>
            </p:cNvPr>
            <p:cNvGrpSpPr/>
            <p:nvPr/>
          </p:nvGrpSpPr>
          <p:grpSpPr>
            <a:xfrm>
              <a:off x="5943833" y="3176848"/>
              <a:ext cx="5257567" cy="833206"/>
              <a:chOff x="6411993" y="1684020"/>
              <a:chExt cx="5257567" cy="833206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C88A640B-8076-A307-197A-8A0B412E0915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7E6AB96-ED03-B191-193E-401F756F3D19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02. VisProg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介绍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DB966F9-DFEA-AE75-7D33-3722D76E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1806" y="3227056"/>
              <a:ext cx="681035" cy="681035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AB2C61F-0E52-4D47-20E8-50FCD1C2BA3A}"/>
              </a:ext>
            </a:extLst>
          </p:cNvPr>
          <p:cNvGrpSpPr/>
          <p:nvPr/>
        </p:nvGrpSpPr>
        <p:grpSpPr>
          <a:xfrm>
            <a:off x="5321178" y="4239636"/>
            <a:ext cx="5257567" cy="833206"/>
            <a:chOff x="5001718" y="4657252"/>
            <a:chExt cx="5257567" cy="83320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C829EF-E3DA-DE81-2A08-AD50DFA16E94}"/>
                </a:ext>
              </a:extLst>
            </p:cNvPr>
            <p:cNvGrpSpPr/>
            <p:nvPr/>
          </p:nvGrpSpPr>
          <p:grpSpPr>
            <a:xfrm>
              <a:off x="5001718" y="4657252"/>
              <a:ext cx="5257567" cy="833206"/>
              <a:chOff x="6411993" y="1684020"/>
              <a:chExt cx="5257567" cy="83320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7373F6D-0487-1DB8-90F0-CA4D60A623F4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52D04F0-F791-5CF8-9F7A-2AADC4F394F4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03.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E317368-DE9F-101A-9C6C-ECE915AA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16498" y="4765822"/>
              <a:ext cx="603641" cy="603641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586A757-F107-C180-6A01-EA94295CEA90}"/>
              </a:ext>
            </a:extLst>
          </p:cNvPr>
          <p:cNvGrpSpPr/>
          <p:nvPr/>
        </p:nvGrpSpPr>
        <p:grpSpPr>
          <a:xfrm>
            <a:off x="4000498" y="5328966"/>
            <a:ext cx="5257567" cy="833206"/>
            <a:chOff x="5943833" y="3176848"/>
            <a:chExt cx="5257567" cy="83320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5F49BF3-0C7F-F383-CB06-4906E489A9EB}"/>
                </a:ext>
              </a:extLst>
            </p:cNvPr>
            <p:cNvGrpSpPr/>
            <p:nvPr/>
          </p:nvGrpSpPr>
          <p:grpSpPr>
            <a:xfrm>
              <a:off x="5943833" y="3176848"/>
              <a:ext cx="5257567" cy="833206"/>
              <a:chOff x="6411993" y="1684020"/>
              <a:chExt cx="5257567" cy="83320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935C338-9F3E-1BEF-D379-E92FE39668DB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0770775-E112-4026-7312-D5E4761A0563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04.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代码实践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BB753DE-38F8-A16B-D9D6-05B13349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6474" y="3246721"/>
              <a:ext cx="681035" cy="68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13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231199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ONE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756" y="1763400"/>
              <a:ext cx="671303" cy="67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38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19B775B-1685-AE65-560D-A83640BD579A}"/>
              </a:ext>
            </a:extLst>
          </p:cNvPr>
          <p:cNvGrpSpPr/>
          <p:nvPr/>
        </p:nvGrpSpPr>
        <p:grpSpPr>
          <a:xfrm rot="16200000">
            <a:off x="9456647" y="4974670"/>
            <a:ext cx="8297953" cy="8297953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18EAFAC-1E7E-9E06-A165-AE91EED9EB12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86ADD71-912F-DCA6-7F3E-3727701B8CDD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B81AC74-01F0-7FAC-DB62-7808DD2C877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C2AF9DF-70C0-CBCE-D282-3BA6390BEB3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EB8E02E-42DA-1D11-FADB-02CE1D3B5F0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7183D80-1056-E97F-04A3-1037818F0DD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E6F8D88-F357-D66B-31EA-546D3CA332DD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E5A302C5-8976-0571-7E43-B5E6D952C7D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C5D0766-ECAE-5366-E121-B2B5472C54F7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13E5A1C-4011-7BB1-D59C-3F013AE5FAA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31675BC-C2E6-A023-9075-C870C753FCE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2586BAD-BF44-0847-4732-1405F41CFF9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9F768539-04FF-875F-6C72-5813F5A7AA09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120CFC2-4BC9-E8C3-9370-833B2129E5E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4DE77CC-925C-FF2F-F7F2-D1EF96712795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1B216FA-8565-C890-5A35-A81B366C30CB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C0C4192-E98F-ED4B-991C-A1BF26EC0E3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C0A461-87DE-C8CB-5339-6953F25A78F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DC667E8E-4B0F-AFB6-1956-8E834D65D20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6AF36AC-0D6A-2AD8-4ECA-43DD3C5F5095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BF6B29-FC94-9D2E-1CD2-B84FD3F3E3F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2A2C736-2904-A826-54AA-8EC4E93F98E0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31E632-DC61-C330-79AB-2A54A2C3AFA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6CF7842-C191-8A96-A882-366D5AE62970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0F6B9CA-C24E-226D-EFDC-5395E0A042D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55048D4-C58A-A7E9-5E9A-5F29C544D61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420B1B0-9934-CAB7-317F-589B5BD45B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B02BF33-9309-E384-0E78-45C3F139F50A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背景信息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AA634AC-31C4-D95F-5379-EDEF16198EA6}"/>
              </a:ext>
            </a:extLst>
          </p:cNvPr>
          <p:cNvGrpSpPr/>
          <p:nvPr/>
        </p:nvGrpSpPr>
        <p:grpSpPr>
          <a:xfrm>
            <a:off x="217859" y="1332894"/>
            <a:ext cx="6326845" cy="4292402"/>
            <a:chOff x="217859" y="1332893"/>
            <a:chExt cx="5654445" cy="408708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426216E-B8D6-1B37-68DB-41DA86DD36BD}"/>
                </a:ext>
              </a:extLst>
            </p:cNvPr>
            <p:cNvSpPr/>
            <p:nvPr/>
          </p:nvSpPr>
          <p:spPr>
            <a:xfrm>
              <a:off x="217859" y="1332893"/>
              <a:ext cx="5654445" cy="408708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3364E0-6EEE-0BDC-565B-37A4C5B4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4958" y="1485089"/>
              <a:ext cx="5520242" cy="316071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8F9181-9A5E-3375-DEB7-B48B54EDA4A0}"/>
                </a:ext>
              </a:extLst>
            </p:cNvPr>
            <p:cNvSpPr txBox="1"/>
            <p:nvPr/>
          </p:nvSpPr>
          <p:spPr>
            <a:xfrm>
              <a:off x="766251" y="4797998"/>
              <a:ext cx="4557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3C5CE8"/>
                  </a:solidFill>
                </a:rPr>
                <a:t>QA</a:t>
              </a:r>
              <a:r>
                <a:rPr lang="zh-CN" altLang="en-US">
                  <a:solidFill>
                    <a:srgbClr val="3C5CE8"/>
                  </a:solidFill>
                </a:rPr>
                <a:t>模型平均结果和</a:t>
              </a:r>
              <a:r>
                <a:rPr lang="en-US" altLang="zh-CN">
                  <a:solidFill>
                    <a:srgbClr val="3C5CE8"/>
                  </a:solidFill>
                </a:rPr>
                <a:t>VQA</a:t>
              </a:r>
              <a:r>
                <a:rPr lang="zh-CN" altLang="en-US">
                  <a:solidFill>
                    <a:srgbClr val="3C5CE8"/>
                  </a:solidFill>
                </a:rPr>
                <a:t>模型平均结果比较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C93C3BF-099F-9D32-1956-97B2334D00D5}"/>
              </a:ext>
            </a:extLst>
          </p:cNvPr>
          <p:cNvSpPr/>
          <p:nvPr/>
        </p:nvSpPr>
        <p:spPr>
          <a:xfrm>
            <a:off x="6894122" y="1551011"/>
            <a:ext cx="5080014" cy="404849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对于通用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系统的追求促进了端到端可训练模型的发展。构建这些系统的主要方法是大规模的无监督预训练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多任务监督训练。但是这种方法对每一个任务都需要一个质量很高的数据集，并且很难处理我们最终想实现的长尾复杂任务（相对不常见但是又很复杂）。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比如这条指令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把美剧《生活大爆炸》的七位主要角色标在图片上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。首先，系统需要先理解这个指令的意思，然后开始执行一系列步骤：检测脸部、从知识库中提取主要角色的列表、利用角色列表分类脸部、标记对应脸部为相应的角色名字。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6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418303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TWO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2DCCE9-1623-F307-A874-D3967C9B8754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VisProg</a:t>
                </a: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介绍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E77DBF4-CB77-542D-235B-40E8DBA85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5979" y="3273830"/>
              <a:ext cx="732979" cy="732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6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7059259" cy="1535714"/>
            <a:chOff x="-781050" y="-662111"/>
            <a:chExt cx="7059259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63564" y="263632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介绍：基本介绍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BBF8B-0458-ADA6-493A-2485B3EC7455}"/>
              </a:ext>
            </a:extLst>
          </p:cNvPr>
          <p:cNvGrpSpPr/>
          <p:nvPr/>
        </p:nvGrpSpPr>
        <p:grpSpPr>
          <a:xfrm>
            <a:off x="367338" y="1139821"/>
            <a:ext cx="7920135" cy="5454547"/>
            <a:chOff x="1829472" y="873603"/>
            <a:chExt cx="7825621" cy="5454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A5B1B40-6FA5-453A-0906-64B3791330EF}"/>
                </a:ext>
              </a:extLst>
            </p:cNvPr>
            <p:cNvSpPr/>
            <p:nvPr/>
          </p:nvSpPr>
          <p:spPr>
            <a:xfrm>
              <a:off x="1829472" y="873603"/>
              <a:ext cx="7825621" cy="5454547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9169" y="1002122"/>
              <a:ext cx="7626224" cy="469965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4478197" y="5830299"/>
              <a:ext cx="2528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VisProg</a:t>
              </a:r>
              <a:r>
                <a:rPr lang="zh-CN" altLang="en-US">
                  <a:solidFill>
                    <a:srgbClr val="3C5CE8"/>
                  </a:solidFill>
                </a:rPr>
                <a:t>功能与效果展示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8409198" y="5216540"/>
            <a:ext cx="3501151" cy="153571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本文的思路就是通过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，将长尾复杂任务转化为规则化的代码，再通过执行用一个个预训练模型或者微服务来解决。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9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介绍：基本介绍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9F424D-512B-C811-28A0-A18FCCCA752D}"/>
              </a:ext>
            </a:extLst>
          </p:cNvPr>
          <p:cNvGrpSpPr/>
          <p:nvPr/>
        </p:nvGrpSpPr>
        <p:grpSpPr>
          <a:xfrm>
            <a:off x="7740756" y="1147147"/>
            <a:ext cx="4369553" cy="5460195"/>
            <a:chOff x="89122" y="1319901"/>
            <a:chExt cx="4369553" cy="546019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3F9D55-9E8D-6201-7FF8-17322E16DDB7}"/>
                </a:ext>
              </a:extLst>
            </p:cNvPr>
            <p:cNvSpPr/>
            <p:nvPr/>
          </p:nvSpPr>
          <p:spPr>
            <a:xfrm>
              <a:off x="89122" y="1319901"/>
              <a:ext cx="4369553" cy="546019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355" y="1792661"/>
              <a:ext cx="4133085" cy="394558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1383173" y="6291479"/>
              <a:ext cx="1850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GPT Prompt</a:t>
              </a:r>
              <a:r>
                <a:rPr lang="zh-CN" altLang="en-US">
                  <a:solidFill>
                    <a:srgbClr val="3C5CE8"/>
                  </a:solidFill>
                </a:rPr>
                <a:t>工程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510933" y="4651330"/>
            <a:ext cx="6854181" cy="15728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在之前方法的基础上进行了提升，首先内部模型不需要任何训练，可以直接调用，其次大模型只需要少量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学习即可。并且，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内部调用的都是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SOTA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FCF177-2016-866C-5CCE-45ECE47D5431}"/>
              </a:ext>
            </a:extLst>
          </p:cNvPr>
          <p:cNvGrpSpPr/>
          <p:nvPr/>
        </p:nvGrpSpPr>
        <p:grpSpPr>
          <a:xfrm>
            <a:off x="268293" y="1147147"/>
            <a:ext cx="7339463" cy="3175997"/>
            <a:chOff x="253528" y="2534856"/>
            <a:chExt cx="7339463" cy="317599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7682194-EA22-2694-74D1-9231E614E3FD}"/>
                </a:ext>
              </a:extLst>
            </p:cNvPr>
            <p:cNvGrpSpPr/>
            <p:nvPr/>
          </p:nvGrpSpPr>
          <p:grpSpPr>
            <a:xfrm>
              <a:off x="253528" y="2534856"/>
              <a:ext cx="7339463" cy="3175997"/>
              <a:chOff x="39872" y="3151178"/>
              <a:chExt cx="7339463" cy="3175997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F8097C7-F6D9-97A6-9E6B-A030C053DF78}"/>
                  </a:ext>
                </a:extLst>
              </p:cNvPr>
              <p:cNvSpPr/>
              <p:nvPr/>
            </p:nvSpPr>
            <p:spPr>
              <a:xfrm>
                <a:off x="39872" y="3151178"/>
                <a:ext cx="7339463" cy="3175997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732A95-65E1-19E8-8941-71122E1A0C44}"/>
                  </a:ext>
                </a:extLst>
              </p:cNvPr>
              <p:cNvSpPr txBox="1"/>
              <p:nvPr/>
            </p:nvSpPr>
            <p:spPr>
              <a:xfrm>
                <a:off x="2095624" y="5957843"/>
                <a:ext cx="3046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rgbClr val="3C5CE8"/>
                    </a:solidFill>
                  </a:rPr>
                  <a:t>VisProg</a:t>
                </a:r>
                <a:r>
                  <a:rPr lang="zh-CN" altLang="en-US">
                    <a:solidFill>
                      <a:srgbClr val="3C5CE8"/>
                    </a:solidFill>
                  </a:rPr>
                  <a:t>每个任务所用的模块</a:t>
                </a:r>
              </a:p>
            </p:txBody>
          </p:sp>
        </p:grpSp>
        <p:pic>
          <p:nvPicPr>
            <p:cNvPr id="14" name="图片 13" descr="图形用户界面, 应用程序&#10;&#10;描述已自动生成">
              <a:extLst>
                <a:ext uri="{FF2B5EF4-FFF2-40B4-BE49-F238E27FC236}">
                  <a16:creationId xmlns:a16="http://schemas.microsoft.com/office/drawing/2014/main" id="{9D065807-1E3A-0608-0660-4A274C136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28" y="2591530"/>
              <a:ext cx="6891518" cy="269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0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7163385" cy="1535714"/>
            <a:chOff x="-781050" y="-662111"/>
            <a:chExt cx="7163385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754664" y="153922"/>
              <a:ext cx="5627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6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600">
                  <a:solidFill>
                    <a:srgbClr val="3C5CE8"/>
                  </a:solidFill>
                  <a:cs typeface="+mn-ea"/>
                  <a:sym typeface="+mn-lt"/>
                </a:rPr>
                <a:t>介绍：基本介绍</a:t>
              </a:r>
              <a:endParaRPr lang="zh-CN" altLang="en-US" sz="36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3C382-E9E4-3E48-1D3D-EB34321AB606}"/>
              </a:ext>
            </a:extLst>
          </p:cNvPr>
          <p:cNvGrpSpPr/>
          <p:nvPr/>
        </p:nvGrpSpPr>
        <p:grpSpPr>
          <a:xfrm>
            <a:off x="5648446" y="710208"/>
            <a:ext cx="6308202" cy="5956908"/>
            <a:chOff x="5628349" y="873604"/>
            <a:chExt cx="6308202" cy="595690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3A0CF4D-1D75-475B-F208-1F1BE3C768B9}"/>
                </a:ext>
              </a:extLst>
            </p:cNvPr>
            <p:cNvSpPr/>
            <p:nvPr/>
          </p:nvSpPr>
          <p:spPr>
            <a:xfrm>
              <a:off x="5628349" y="873604"/>
              <a:ext cx="6308202" cy="595690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288" y="963649"/>
              <a:ext cx="5442324" cy="534753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8031761" y="638618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可视化展示过程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422769" y="1009073"/>
            <a:ext cx="4792737" cy="22781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另外，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具有高度可解释性。一方面，大模型生成的是很好理解的代码，用户可以轻松检验逻辑的准确性。另一方面，由于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的程序执行是顺序执行，用户可以看到每一步的中间结果。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61E731-0680-5EA6-AD25-C1F52D9CBC1D}"/>
              </a:ext>
            </a:extLst>
          </p:cNvPr>
          <p:cNvSpPr/>
          <p:nvPr/>
        </p:nvSpPr>
        <p:spPr>
          <a:xfrm>
            <a:off x="422769" y="3537318"/>
            <a:ext cx="4792737" cy="287013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为了展示其灵活性，本文将其应用于四个任务：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图片对 自然语言视觉推理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根据指令对知识、事实类物体进行标注。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图片编辑。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7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介绍：同类方法比较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9F424D-512B-C811-28A0-A18FCCCA752D}"/>
              </a:ext>
            </a:extLst>
          </p:cNvPr>
          <p:cNvGrpSpPr/>
          <p:nvPr/>
        </p:nvGrpSpPr>
        <p:grpSpPr>
          <a:xfrm>
            <a:off x="89121" y="1070472"/>
            <a:ext cx="8279375" cy="5422500"/>
            <a:chOff x="89121" y="1070472"/>
            <a:chExt cx="8279375" cy="542250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3F9D55-9E8D-6201-7FF8-17322E16DDB7}"/>
                </a:ext>
              </a:extLst>
            </p:cNvPr>
            <p:cNvSpPr/>
            <p:nvPr/>
          </p:nvSpPr>
          <p:spPr>
            <a:xfrm>
              <a:off x="89121" y="1070472"/>
              <a:ext cx="8279375" cy="5422500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2599995" y="5924666"/>
              <a:ext cx="3257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3C5CE8"/>
                  </a:solidFill>
                </a:rPr>
                <a:t>ProgPrompt</a:t>
              </a:r>
              <a:r>
                <a:rPr lang="zh-CN" altLang="en-US" sz="2000">
                  <a:solidFill>
                    <a:srgbClr val="3C5CE8"/>
                  </a:solidFill>
                </a:rPr>
                <a:t>提示</a:t>
              </a:r>
              <a:r>
                <a:rPr lang="en-US" altLang="zh-CN" sz="2000">
                  <a:solidFill>
                    <a:srgbClr val="3C5CE8"/>
                  </a:solidFill>
                </a:rPr>
                <a:t>GPT</a:t>
              </a:r>
              <a:r>
                <a:rPr lang="zh-CN" altLang="en-US" sz="2000">
                  <a:solidFill>
                    <a:srgbClr val="3C5CE8"/>
                  </a:solidFill>
                </a:rPr>
                <a:t>的方法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8819909" y="1910729"/>
            <a:ext cx="3156753" cy="32680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ProgPrompt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也是一种类似的根据自然语言指令给出对应的机器人动作，不过每个模块只接受字符串参数。而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能接收更多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类型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的参数。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method">
            <a:hlinkClick r:id="" action="ppaction://media"/>
            <a:extLst>
              <a:ext uri="{FF2B5EF4-FFF2-40B4-BE49-F238E27FC236}">
                <a16:creationId xmlns:a16="http://schemas.microsoft.com/office/drawing/2014/main" id="{8A820D3B-1E8A-43EC-2143-A7B62D2B6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982" y="1348065"/>
            <a:ext cx="7895651" cy="44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0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315</Words>
  <Application>Microsoft Office PowerPoint</Application>
  <PresentationFormat>宽屏</PresentationFormat>
  <Paragraphs>59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宋体</vt:lpstr>
      <vt:lpstr>Arial</vt:lpstr>
      <vt:lpstr>Cambria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Junital Lu</dc:creator>
  <cp:lastModifiedBy>Junital Lu</cp:lastModifiedBy>
  <cp:revision>18</cp:revision>
  <dcterms:created xsi:type="dcterms:W3CDTF">2023-09-23T11:35:03Z</dcterms:created>
  <dcterms:modified xsi:type="dcterms:W3CDTF">2024-04-21T06:14:16Z</dcterms:modified>
</cp:coreProperties>
</file>